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notesSlides/notesSlide14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5.xml" ContentType="application/vnd.openxmlformats-officedocument.presentationml.notesSlide+xml"/>
  <Override PartName="/ppt/tags/tag20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72" r:id="rId2"/>
    <p:sldId id="455" r:id="rId3"/>
    <p:sldId id="452" r:id="rId4"/>
    <p:sldId id="387" r:id="rId5"/>
    <p:sldId id="260" r:id="rId6"/>
    <p:sldId id="406" r:id="rId7"/>
    <p:sldId id="434" r:id="rId8"/>
    <p:sldId id="435" r:id="rId9"/>
    <p:sldId id="436" r:id="rId10"/>
    <p:sldId id="437" r:id="rId11"/>
    <p:sldId id="373" r:id="rId12"/>
    <p:sldId id="438" r:id="rId13"/>
    <p:sldId id="439" r:id="rId14"/>
    <p:sldId id="289" r:id="rId15"/>
    <p:sldId id="433" r:id="rId16"/>
    <p:sldId id="440" r:id="rId17"/>
    <p:sldId id="441" r:id="rId18"/>
    <p:sldId id="281" r:id="rId19"/>
    <p:sldId id="443" r:id="rId20"/>
    <p:sldId id="445" r:id="rId21"/>
    <p:sldId id="453" r:id="rId22"/>
    <p:sldId id="454" r:id="rId23"/>
    <p:sldId id="442" r:id="rId24"/>
    <p:sldId id="408" r:id="rId25"/>
    <p:sldId id="409" r:id="rId26"/>
    <p:sldId id="446" r:id="rId27"/>
    <p:sldId id="447" r:id="rId28"/>
    <p:sldId id="448" r:id="rId29"/>
    <p:sldId id="410" r:id="rId30"/>
    <p:sldId id="411" r:id="rId31"/>
    <p:sldId id="450" r:id="rId32"/>
    <p:sldId id="412" r:id="rId33"/>
    <p:sldId id="429" r:id="rId34"/>
    <p:sldId id="430" r:id="rId35"/>
    <p:sldId id="328" r:id="rId36"/>
    <p:sldId id="456" r:id="rId37"/>
    <p:sldId id="399" r:id="rId38"/>
    <p:sldId id="451" r:id="rId39"/>
    <p:sldId id="267" r:id="rId40"/>
    <p:sldId id="26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04"/>
    <p:restoredTop sz="94662"/>
  </p:normalViewPr>
  <p:slideViewPr>
    <p:cSldViewPr snapToGrid="0" snapToObjects="1">
      <p:cViewPr varScale="1">
        <p:scale>
          <a:sx n="85" d="100"/>
          <a:sy n="85" d="100"/>
        </p:scale>
        <p:origin x="9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368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6EE29-1A90-1146-96FE-FD5979F1AFC2}" type="datetimeFigureOut">
              <a:rPr lang="en-US" smtClean="0"/>
              <a:t>3/18/20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35FC3-32BC-8944-9A93-91001972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22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41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994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31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47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464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49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6449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2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09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12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1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05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22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24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92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19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29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36111-0DD0-A649-B175-0A587936D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E68248-0D13-4E44-85BD-5DC725267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92126-B2ED-FD4E-998D-F1C3F7013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EC454-980A-1648-A618-DD632B09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B79D3-ADA7-AF41-B539-FA750F14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096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29A9-A6BA-A04E-B795-D3A7A9E34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669CD-016E-E141-A822-51BA5DC70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2BA74-34F8-A643-885D-AC8A1C56A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EFD8D-9A2F-864A-B70D-30533796E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FE312-791F-CB4F-B0A3-83FE86A6A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530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33493E-6CB0-F64F-A4C7-59050567E5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30D027-B634-0E47-BDC7-6233A8243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9491E-479F-D743-88BE-9AEA3E395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30D22-C2D7-7149-AE7F-B1489024C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03F8-FCFA-E444-A660-57DFF2FC4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70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1-Cours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43543" y="2514600"/>
            <a:ext cx="12192000" cy="4343400"/>
          </a:xfrm>
          <a:prstGeom prst="rect">
            <a:avLst/>
          </a:prstGeom>
        </p:spPr>
      </p:pic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16458" y="2209803"/>
            <a:ext cx="11046177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67" b="1" baseline="0">
                <a:solidFill>
                  <a:srgbClr val="0099CC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Course Title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12805" y="3657600"/>
            <a:ext cx="10507873" cy="4460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Sub Topic Title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2"/>
          <a:stretch/>
        </p:blipFill>
        <p:spPr>
          <a:xfrm>
            <a:off x="4286201" y="4038600"/>
            <a:ext cx="7891289" cy="2839093"/>
          </a:xfrm>
          <a:prstGeom prst="rect">
            <a:avLst/>
          </a:prstGeom>
        </p:spPr>
      </p:pic>
      <p:cxnSp>
        <p:nvCxnSpPr>
          <p:cNvPr id="24" name="Straight Connector 23"/>
          <p:cNvCxnSpPr/>
          <p:nvPr userDrawn="1"/>
        </p:nvCxnSpPr>
        <p:spPr>
          <a:xfrm>
            <a:off x="812805" y="3505200"/>
            <a:ext cx="10507873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279401"/>
            <a:ext cx="3242733" cy="910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-5181600" y="0"/>
            <a:ext cx="4876800" cy="685800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dirty="0">
                <a:solidFill>
                  <a:schemeClr val="tx2"/>
                </a:solidFill>
              </a:rPr>
              <a:t>Attention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sz="2400" b="1" dirty="0">
              <a:solidFill>
                <a:schemeClr val="tx2"/>
              </a:solidFill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tx2"/>
                </a:solidFill>
              </a:rPr>
              <a:t>What,</a:t>
            </a:r>
            <a:r>
              <a:rPr lang="en-US" sz="2400" b="1" baseline="0" dirty="0">
                <a:solidFill>
                  <a:schemeClr val="tx2"/>
                </a:solidFill>
              </a:rPr>
              <a:t> How and Duration: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sz="2400" baseline="0" dirty="0">
              <a:solidFill>
                <a:schemeClr val="tx2"/>
              </a:solidFill>
            </a:endParaRP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baseline="0" dirty="0">
                <a:solidFill>
                  <a:schemeClr val="tx2"/>
                </a:solidFill>
              </a:rPr>
              <a:t>Introduce the topic with a brief explanation for the </a:t>
            </a:r>
            <a:r>
              <a:rPr lang="en-US" sz="2400" b="1" i="1" baseline="0" dirty="0">
                <a:solidFill>
                  <a:schemeClr val="tx2"/>
                </a:solidFill>
              </a:rPr>
              <a:t>What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i="0" baseline="0" dirty="0">
                <a:solidFill>
                  <a:schemeClr val="tx2"/>
                </a:solidFill>
              </a:rPr>
              <a:t>Explain </a:t>
            </a:r>
            <a:r>
              <a:rPr lang="en-US" sz="2400" b="1" i="1" baseline="0" dirty="0">
                <a:solidFill>
                  <a:schemeClr val="tx2"/>
                </a:solidFill>
              </a:rPr>
              <a:t>How</a:t>
            </a:r>
            <a:r>
              <a:rPr lang="en-US" sz="2400" i="0" baseline="0" dirty="0">
                <a:solidFill>
                  <a:schemeClr val="tx2"/>
                </a:solidFill>
              </a:rPr>
              <a:t> you will cover the topic, for example: lecture, workbook activities, whiteboard exercises, assessments, group activities, demonstrations, videos, case studies, and so on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i="0" baseline="0" dirty="0">
                <a:solidFill>
                  <a:schemeClr val="tx2"/>
                </a:solidFill>
              </a:rPr>
              <a:t>State or display the </a:t>
            </a:r>
            <a:r>
              <a:rPr lang="en-US" sz="2400" b="1" i="1" baseline="0" dirty="0">
                <a:solidFill>
                  <a:schemeClr val="tx2"/>
                </a:solidFill>
              </a:rPr>
              <a:t>Duration</a:t>
            </a:r>
            <a:r>
              <a:rPr lang="en-US" sz="2400" i="0" baseline="0" dirty="0">
                <a:solidFill>
                  <a:schemeClr val="tx2"/>
                </a:solidFill>
              </a:rPr>
              <a:t> of the training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i="0" baseline="0" dirty="0">
                <a:solidFill>
                  <a:schemeClr val="tx2"/>
                </a:solidFill>
              </a:rPr>
              <a:t>Course title does NOT have to be the first slide, some start with the Interest generator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endParaRPr lang="en-US" sz="2400" i="0" baseline="0" dirty="0">
              <a:solidFill>
                <a:schemeClr val="tx2"/>
              </a:solidFill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-1320800" y="177800"/>
            <a:ext cx="772415" cy="7920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33" b="1" dirty="0">
                <a:solidFill>
                  <a:schemeClr val="tx2"/>
                </a:solidFill>
              </a:rPr>
              <a:t>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8199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3_Terminal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Terminal Objective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 baseline="0">
                <a:solidFill>
                  <a:schemeClr val="bg2"/>
                </a:solidFill>
              </a:defRPr>
            </a:lvl1pPr>
            <a:lvl2pPr marL="304792" indent="-302676">
              <a:buClr>
                <a:schemeClr val="accent2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accent2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-5181600" y="0"/>
            <a:ext cx="4876800" cy="685800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tx2"/>
                </a:solidFill>
              </a:rPr>
              <a:t>Attention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sz="2400" b="1" dirty="0">
              <a:solidFill>
                <a:schemeClr val="tx2"/>
              </a:solidFill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en-US" sz="2400" b="1" dirty="0">
              <a:solidFill>
                <a:schemeClr val="tx2"/>
              </a:solidFill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tx2"/>
                </a:solidFill>
              </a:rPr>
              <a:t>Terminal</a:t>
            </a:r>
            <a:r>
              <a:rPr lang="en-US" sz="2400" b="1" baseline="0" dirty="0">
                <a:solidFill>
                  <a:schemeClr val="tx2"/>
                </a:solidFill>
              </a:rPr>
              <a:t> </a:t>
            </a:r>
            <a:r>
              <a:rPr lang="en-US" sz="2400" b="1" dirty="0">
                <a:solidFill>
                  <a:schemeClr val="tx2"/>
                </a:solidFill>
              </a:rPr>
              <a:t>Objective Guidelines: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Follow SMART criteria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Include goal, condition, and standard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Objective must align with final check on learning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Terminal objective</a:t>
            </a:r>
            <a:r>
              <a:rPr lang="en-US" sz="2400" baseline="0" dirty="0">
                <a:solidFill>
                  <a:schemeClr val="tx2"/>
                </a:solidFill>
              </a:rPr>
              <a:t> is the overarching goal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baseline="0" dirty="0">
                <a:solidFill>
                  <a:schemeClr val="tx2"/>
                </a:solidFill>
              </a:rPr>
              <a:t>Each module will have a separate enabling objective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6" name="Oval 5"/>
          <p:cNvSpPr/>
          <p:nvPr userDrawn="1"/>
        </p:nvSpPr>
        <p:spPr>
          <a:xfrm>
            <a:off x="-1320800" y="177800"/>
            <a:ext cx="772415" cy="7920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33" b="1" dirty="0">
                <a:solidFill>
                  <a:schemeClr val="tx2"/>
                </a:solidFill>
              </a:rPr>
              <a:t>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0287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5_Key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Key Topics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 baseline="0">
                <a:solidFill>
                  <a:schemeClr val="bg2"/>
                </a:solidFill>
              </a:defRPr>
            </a:lvl1pPr>
            <a:lvl2pPr marL="304792" indent="-302676">
              <a:buClr>
                <a:schemeClr val="accent2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accent2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9706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997174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1-Modu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0" y="3124200"/>
            <a:ext cx="12177485" cy="0"/>
          </a:xfrm>
          <a:prstGeom prst="line">
            <a:avLst/>
          </a:prstGeom>
          <a:ln w="13017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819403"/>
            <a:ext cx="12177485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67" b="1" baseline="0">
                <a:solidFill>
                  <a:schemeClr val="tx2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Module Title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-3208421" y="1371600"/>
            <a:ext cx="15400421" cy="5486400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-5181600" y="0"/>
            <a:ext cx="4876800" cy="6858000"/>
            <a:chOff x="-3886200" y="0"/>
            <a:chExt cx="3657600" cy="5143500"/>
          </a:xfrm>
        </p:grpSpPr>
        <p:sp>
          <p:nvSpPr>
            <p:cNvPr id="6" name="Rectangle 5"/>
            <p:cNvSpPr/>
            <p:nvPr userDrawn="1"/>
          </p:nvSpPr>
          <p:spPr>
            <a:xfrm>
              <a:off x="-3886200" y="0"/>
              <a:ext cx="3657600" cy="5143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lvl="0" indent="0">
                <a:buFont typeface="Arial" panose="020B0604020202020204" pitchFamily="34" charset="0"/>
                <a:buNone/>
              </a:pPr>
              <a:r>
                <a:rPr lang="en-US" sz="2400" b="1" dirty="0">
                  <a:solidFill>
                    <a:schemeClr val="tx2"/>
                  </a:solidFill>
                </a:rPr>
                <a:t>Body of Content</a:t>
              </a: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b="1" dirty="0">
                <a:solidFill>
                  <a:schemeClr val="tx2"/>
                </a:solidFill>
              </a:endParaRP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dirty="0">
                  <a:solidFill>
                    <a:schemeClr val="tx2"/>
                  </a:solidFill>
                </a:rPr>
                <a:t>Each </a:t>
              </a:r>
              <a:r>
                <a:rPr lang="en-US" sz="2400" b="0" baseline="0" dirty="0">
                  <a:solidFill>
                    <a:schemeClr val="tx2"/>
                  </a:solidFill>
                </a:rPr>
                <a:t>module (chapter, lesson, section) should have a separate title and adhere to the ABC Model (ABC is a continuous loop through entire training program)</a:t>
              </a: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baseline="0" dirty="0">
                  <a:solidFill>
                    <a:schemeClr val="tx2"/>
                  </a:solidFill>
                </a:rPr>
                <a:t>A short class may only have one A, one B, and one C but longer courses may have a series of modules that follow ABC</a:t>
              </a: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baseline="0" dirty="0">
                  <a:solidFill>
                    <a:schemeClr val="tx2"/>
                  </a:solidFill>
                </a:rPr>
                <a:t>Module objectives in B are enabling objectives</a:t>
              </a: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baseline="0" dirty="0">
                  <a:solidFill>
                    <a:schemeClr val="tx2"/>
                  </a:solidFill>
                </a:rPr>
                <a:t>Use a variation of background colors in the body but ensure high contrast with text</a:t>
              </a: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b="1" dirty="0">
                <a:solidFill>
                  <a:schemeClr val="tx2"/>
                </a:solidFill>
              </a:endParaRP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-990600" y="57150"/>
              <a:ext cx="579311" cy="59406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733" b="1" dirty="0">
                  <a:solidFill>
                    <a:schemeClr val="tx2"/>
                  </a:solidFill>
                </a:rPr>
                <a:t>B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32799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4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0" y="2518348"/>
            <a:ext cx="121920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605" y="800325"/>
            <a:ext cx="4821529" cy="6072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3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2"/>
          <a:stretch/>
        </p:blipFill>
        <p:spPr>
          <a:xfrm>
            <a:off x="4286201" y="4018908"/>
            <a:ext cx="7891289" cy="2839093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8199" y="1598705"/>
            <a:ext cx="4845051" cy="1924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  <a:lvl2pPr marL="609585" indent="0">
              <a:buNone/>
              <a:defRPr>
                <a:solidFill>
                  <a:srgbClr val="141414"/>
                </a:solidFill>
              </a:defRPr>
            </a:lvl2pPr>
            <a:lvl3pPr marL="1219170" indent="0">
              <a:buNone/>
              <a:defRPr>
                <a:solidFill>
                  <a:srgbClr val="141414"/>
                </a:solidFill>
              </a:defRPr>
            </a:lvl3pPr>
            <a:lvl4pPr marL="1828754" indent="0">
              <a:buNone/>
              <a:defRPr>
                <a:solidFill>
                  <a:srgbClr val="141414"/>
                </a:solidFill>
              </a:defRPr>
            </a:lvl4pPr>
            <a:lvl5pPr marL="2438339" indent="0">
              <a:buNone/>
              <a:defRPr>
                <a:solidFill>
                  <a:srgbClr val="141414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ID</a:t>
            </a:r>
            <a:br>
              <a:rPr lang="en-US" dirty="0"/>
            </a:br>
            <a:r>
              <a:rPr lang="en-US" dirty="0"/>
              <a:t>Email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638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4_Recap or Review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Recap or Review – use any color slide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61638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3_Ask Question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Ask learner-centered questions - any color slide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3340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38740-2DAE-3842-AE5E-80D205F8C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4E6E6-160D-E141-AE83-BFC44DE0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93AE2-6743-774B-8FD0-41F4C5F78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6C6D5-CDEC-A444-9C78-2C1E39F5F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1C456-44A2-804C-9CFA-002CA30EE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824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2_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– Black Background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-5181600" y="0"/>
            <a:ext cx="4876800" cy="6858000"/>
            <a:chOff x="-3886200" y="0"/>
            <a:chExt cx="3657600" cy="5143500"/>
          </a:xfrm>
        </p:grpSpPr>
        <p:sp>
          <p:nvSpPr>
            <p:cNvPr id="9" name="Rectangle 8"/>
            <p:cNvSpPr/>
            <p:nvPr userDrawn="1"/>
          </p:nvSpPr>
          <p:spPr>
            <a:xfrm>
              <a:off x="-3886200" y="0"/>
              <a:ext cx="3657600" cy="5143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lvl="0" indent="0">
                <a:buFont typeface="Arial" panose="020B0604020202020204" pitchFamily="34" charset="0"/>
                <a:buNone/>
              </a:pPr>
              <a:r>
                <a:rPr lang="en-US" sz="2400" b="1" dirty="0">
                  <a:solidFill>
                    <a:schemeClr val="tx2"/>
                  </a:solidFill>
                </a:rPr>
                <a:t>Body of Content</a:t>
              </a: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b="1" dirty="0">
                <a:solidFill>
                  <a:schemeClr val="tx2"/>
                </a:solidFill>
              </a:endParaRP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b="1" dirty="0">
                <a:solidFill>
                  <a:schemeClr val="tx2"/>
                </a:solidFill>
              </a:endParaRP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dirty="0">
                  <a:solidFill>
                    <a:schemeClr val="tx2"/>
                  </a:solidFill>
                </a:rPr>
                <a:t>Dark background slides</a:t>
              </a:r>
              <a:r>
                <a:rPr lang="en-US" sz="2400" b="0" baseline="0" dirty="0">
                  <a:solidFill>
                    <a:schemeClr val="tx2"/>
                  </a:solidFill>
                </a:rPr>
                <a:t> with high contrasting light text (white text on black) are preferred</a:t>
              </a: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baseline="0" dirty="0">
                  <a:solidFill>
                    <a:schemeClr val="tx2"/>
                  </a:solidFill>
                </a:rPr>
                <a:t>Follow the slide design principles as much as possible but some exceptions may occur</a:t>
              </a: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baseline="0" dirty="0">
                  <a:solidFill>
                    <a:schemeClr val="tx2"/>
                  </a:solidFill>
                </a:rPr>
                <a:t>Slide colors and formatting are not limited to the examples in this template</a:t>
              </a: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baseline="0" dirty="0">
                  <a:solidFill>
                    <a:schemeClr val="tx2"/>
                  </a:solidFill>
                </a:rPr>
                <a:t>Creativity is encouraged</a:t>
              </a: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b="1" dirty="0">
                <a:solidFill>
                  <a:schemeClr val="tx2"/>
                </a:solidFill>
              </a:endParaRP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-990600" y="72684"/>
              <a:ext cx="579311" cy="59406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733" b="1" dirty="0">
                  <a:solidFill>
                    <a:schemeClr val="tx2"/>
                  </a:solidFill>
                </a:rPr>
                <a:t>B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56779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57A42-0E98-4744-B505-D36A8595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41ABC-EB2A-6443-A7D9-6FDC190B2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A7416-A84B-004F-8026-B5B803A7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F29F3-1CB2-D141-8923-2DF23CF47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9F08A-E327-B740-97F2-E53D0EA66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8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725C3-CB18-9444-8F80-F9D337075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AE70E-53F3-594F-B1F2-4BC4520A4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B3D51-9C37-7645-9179-1AE520884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70EB2-5E2E-B841-BA5F-1FEEB292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F9F1A-0B8F-B147-B3EC-FB4190325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501A1-1877-7F4E-A69C-6304DCF97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66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3696E-4C73-7A45-8730-8D56FA81D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B89E6-7813-E048-BCD1-DD3F4C124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E71681-F5E9-964F-A75A-E426753F1B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31653F-E1BA-B449-B388-94BA9BE1F7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AFF708-AB38-9145-BFD9-729E2BD25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40543E-C0B6-9640-BB96-4D138C573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3FEBDD-87AA-614C-9BE6-7E54327DD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10865-C8B0-BF4F-86E2-F2D07E4E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790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E52AC-EF0A-AF49-AFEB-56FBD735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25D637-B7EA-E742-8F8C-E38422269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42F44-EEE1-224D-B64F-F43E69F47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2D4186-8553-C244-88AC-3B22C33D2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51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5A2EE5-6E02-E04F-9D90-955CCC31F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6EB2F4-2501-3C42-A695-649CC5903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7B189-DF98-614A-A25F-D7E4552F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3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C4F74-19E6-C14D-B8BB-BC1E2C0FB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FAB5F-F801-594C-AC97-FF5F2BE3E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E1DF5-74B8-B44E-803C-90B6663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EBD4CD-5708-2E4A-BDD3-70C632733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9788B-BBD0-504F-AC6E-34718FAB8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EF3E8-9560-ED4F-BCBC-7FF0B644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4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2CDB8-1781-DA4C-878D-9775EFC7C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25EBC6-D084-594E-9400-18F06EF59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9DC4C-2571-0D44-B7AC-5DB2C91B4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5E2B1-1172-634E-84BE-4F79AD5DA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FDFE7-2750-7049-A654-5A61E0225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FCEC6-0755-D646-B9A4-9AE2C8FCD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14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D2C3F"/>
            </a:gs>
            <a:gs pos="100000">
              <a:srgbClr val="0A0D16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3440B-5A16-A540-A73B-E2843F6F8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3492B-B937-5544-B7BE-F549DEEE0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97543-4697-1848-B9DB-4347805E70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8553D-62A4-B94A-B303-E17560B89933}" type="datetimeFigureOut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E7059-0CB6-4C4B-A8AB-AC448C5FF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590A7-E062-1742-85F0-5B0DC06F7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4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6" r:id="rId15"/>
    <p:sldLayoutId id="2147483667" r:id="rId16"/>
    <p:sldLayoutId id="2147483669" r:id="rId17"/>
    <p:sldLayoutId id="2147483670" r:id="rId18"/>
    <p:sldLayoutId id="2147483671" r:id="rId19"/>
    <p:sldLayoutId id="2147483672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reactjs.org/docs/events.html" TargetMode="Externa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odeburst.io/the-simple-rules-to-this-in-javascript-35d97f31bde3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forms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gnizant-React/todos-react" TargetMode="Externa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9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0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616458" y="2209803"/>
            <a:ext cx="11046177" cy="1405641"/>
          </a:xfrm>
        </p:spPr>
        <p:txBody>
          <a:bodyPr/>
          <a:lstStyle/>
          <a:p>
            <a:r>
              <a:rPr lang="en-US" dirty="0"/>
              <a:t>Event Handling, Updating State, Binding, and Forms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914401" y="4038600"/>
            <a:ext cx="3860796" cy="2108200"/>
          </a:xfrm>
        </p:spPr>
        <p:txBody>
          <a:bodyPr>
            <a:normAutofit/>
          </a:bodyPr>
          <a:lstStyle/>
          <a:p>
            <a:pPr algn="l"/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Alind Kumar Jain - 326835</a:t>
            </a:r>
            <a:endParaRPr lang="en-US" sz="1867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algn="l"/>
            <a:r>
              <a:rPr lang="en-US" sz="1867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Shilpa </a:t>
            </a:r>
            <a:r>
              <a:rPr lang="en-US" sz="1867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Mandara</a:t>
            </a:r>
            <a:r>
              <a:rPr lang="en-US" sz="1867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– 716650</a:t>
            </a:r>
          </a:p>
          <a:p>
            <a:pPr algn="l"/>
            <a:r>
              <a:rPr lang="en-US" sz="1867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Jason Monroe - 688776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492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A069E-6526-BF4F-BFE0-E163E9A1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667" y="5951572"/>
            <a:ext cx="11186220" cy="607259"/>
          </a:xfrm>
        </p:spPr>
        <p:txBody>
          <a:bodyPr/>
          <a:lstStyle/>
          <a:p>
            <a:pPr algn="ctr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https://reactjs.org/docs/events.html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033876-E0A3-484E-AC3E-A975E8809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248" y="224852"/>
            <a:ext cx="5013057" cy="554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05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0" y="26162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Update State with </a:t>
            </a:r>
            <a:r>
              <a:rPr lang="en-US" dirty="0" err="1">
                <a:solidFill>
                  <a:schemeClr val="bg1"/>
                </a:solidFill>
              </a:rPr>
              <a:t>setState</a:t>
            </a:r>
            <a:r>
              <a:rPr lang="en-US" dirty="0">
                <a:solidFill>
                  <a:schemeClr val="bg1"/>
                </a:solidFill>
              </a:rPr>
              <a:t>()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8345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763D6-E62B-8A45-80CE-AF99BF211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State with </a:t>
            </a:r>
            <a:r>
              <a:rPr lang="en-US" dirty="0" err="1"/>
              <a:t>setState</a:t>
            </a:r>
            <a:r>
              <a:rPr lang="en-US" dirty="0"/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BBFAF-82FE-E04C-8892-45F5559A30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Never mutate state directly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this.state.message</a:t>
            </a:r>
            <a:r>
              <a:rPr lang="en-US" dirty="0"/>
              <a:t> = “My new message"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Instead, call </a:t>
            </a:r>
            <a:r>
              <a:rPr lang="en-US" dirty="0" err="1"/>
              <a:t>setState</a:t>
            </a:r>
            <a:r>
              <a:rPr lang="en-US" dirty="0"/>
              <a:t> and set the state property to a new object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this.setState</a:t>
            </a:r>
            <a:r>
              <a:rPr lang="en-US" dirty="0"/>
              <a:t>({message: “My new message”})</a:t>
            </a:r>
          </a:p>
        </p:txBody>
      </p:sp>
      <p:sp>
        <p:nvSpPr>
          <p:cNvPr id="4" name="Multiply 3">
            <a:extLst>
              <a:ext uri="{FF2B5EF4-FFF2-40B4-BE49-F238E27FC236}">
                <a16:creationId xmlns:a16="http://schemas.microsoft.com/office/drawing/2014/main" id="{0FE3383F-6558-F34F-A4D8-C63D5615B0DA}"/>
              </a:ext>
            </a:extLst>
          </p:cNvPr>
          <p:cNvSpPr/>
          <p:nvPr/>
        </p:nvSpPr>
        <p:spPr>
          <a:xfrm>
            <a:off x="9203961" y="1514007"/>
            <a:ext cx="2248525" cy="190375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81C07067-BFFC-9E4F-952D-072EAA8182D2}"/>
              </a:ext>
            </a:extLst>
          </p:cNvPr>
          <p:cNvSpPr/>
          <p:nvPr/>
        </p:nvSpPr>
        <p:spPr>
          <a:xfrm>
            <a:off x="10244944" y="4457518"/>
            <a:ext cx="1439056" cy="1503424"/>
          </a:xfrm>
          <a:prstGeom prst="star5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66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EA646-24F1-D54D-8DBA-402A84CF1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A908F-47F8-7F45-B269-695312372C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setState</a:t>
            </a:r>
            <a:r>
              <a:rPr lang="en-US" dirty="0"/>
              <a:t> triggers render()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Changing just a property and not the whole object requires React to LOOK at every property.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Changing the whole object is a shallow comparison and bypasses this issue.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Preserve object history by making a copy</a:t>
            </a:r>
          </a:p>
        </p:txBody>
      </p:sp>
    </p:spTree>
    <p:extLst>
      <p:ext uri="{BB962C8B-B14F-4D97-AF65-F5344CB8AC3E}">
        <p14:creationId xmlns:p14="http://schemas.microsoft.com/office/powerpoint/2010/main" val="1016084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512064" y="370994"/>
            <a:ext cx="11040701" cy="191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14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3716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State Updates May Be Asynchronous</a:t>
            </a:r>
          </a:p>
          <a:p>
            <a:r>
              <a:rPr lang="en-US" sz="2133" dirty="0">
                <a:solidFill>
                  <a:srgbClr val="C4E3B0"/>
                </a:solidFill>
                <a:latin typeface="+mn-lt"/>
              </a:rPr>
              <a:t>React may batch multiple setState() calls into a single update for performance.</a:t>
            </a:r>
          </a:p>
          <a:p>
            <a:r>
              <a:rPr lang="en-US" sz="2133" dirty="0">
                <a:solidFill>
                  <a:srgbClr val="C4E3B0"/>
                </a:solidFill>
                <a:latin typeface="+mn-lt"/>
              </a:rPr>
              <a:t>Since this.props and this.state may be updated asynchronously, you should not rely on their values for calculating the next state.</a:t>
            </a:r>
          </a:p>
          <a:p>
            <a:endParaRPr lang="en-US" sz="2133" dirty="0">
              <a:solidFill>
                <a:srgbClr val="C4E3B0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169" y="2021080"/>
            <a:ext cx="5893999" cy="19362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479" y="4316350"/>
            <a:ext cx="5833689" cy="237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65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3065" y="652357"/>
            <a:ext cx="11632819" cy="789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chemeClr val="bg1">
                    <a:lumMod val="85000"/>
                  </a:schemeClr>
                </a:solidFill>
                <a:ea typeface="Times New Roman" panose="02020603050405020304" pitchFamily="18" charset="0"/>
                <a:cs typeface="Segoe UI" panose="020B0502040204020203" pitchFamily="34" charset="0"/>
              </a:rPr>
              <a:t>State Updates are Merged - </a:t>
            </a:r>
            <a:r>
              <a:rPr lang="en-US" altLang="en-US" sz="2133" dirty="0">
                <a:solidFill>
                  <a:srgbClr val="C4E3B0"/>
                </a:solidFill>
                <a:ea typeface="Times New Roman" panose="02020603050405020304" pitchFamily="18" charset="0"/>
                <a:cs typeface="Segoe UI" panose="020B0502040204020203" pitchFamily="34" charset="0"/>
              </a:rPr>
              <a:t>When you call </a:t>
            </a:r>
            <a:r>
              <a:rPr lang="en-US" altLang="en-US" sz="2133" dirty="0">
                <a:solidFill>
                  <a:srgbClr val="C4E3B0"/>
                </a:solidFill>
                <a:ea typeface="Times New Roman" panose="02020603050405020304" pitchFamily="18" charset="0"/>
                <a:cs typeface="Courier New" panose="02070309020205020404" pitchFamily="49" charset="0"/>
              </a:rPr>
              <a:t>setState()</a:t>
            </a:r>
            <a:r>
              <a:rPr lang="en-US" altLang="en-US" sz="2133" dirty="0">
                <a:solidFill>
                  <a:srgbClr val="C4E3B0"/>
                </a:solidFill>
                <a:ea typeface="Times New Roman" panose="02020603050405020304" pitchFamily="18" charset="0"/>
                <a:cs typeface="Segoe UI" panose="020B0502040204020203" pitchFamily="34" charset="0"/>
              </a:rPr>
              <a:t>, React merges the object you provide into the current state.</a:t>
            </a:r>
            <a:endParaRPr lang="en-US" altLang="en-US" sz="2133" dirty="0">
              <a:solidFill>
                <a:srgbClr val="C4E3B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66" y="1905001"/>
            <a:ext cx="4736935" cy="47156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1" y="1892671"/>
            <a:ext cx="4863884" cy="472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87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0" y="26162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Binding and ‘this’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2999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3065" y="322573"/>
            <a:ext cx="116328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chemeClr val="bg1">
                    <a:lumMod val="85000"/>
                  </a:schemeClr>
                </a:solidFill>
                <a:ea typeface="Times New Roman" panose="02020603050405020304" pitchFamily="18" charset="0"/>
                <a:cs typeface="Segoe UI" panose="020B0502040204020203" pitchFamily="34" charset="0"/>
              </a:rPr>
              <a:t>Why doesn’t the below code work?</a:t>
            </a:r>
            <a:endParaRPr lang="en-US" altLang="en-US" sz="2133" dirty="0">
              <a:solidFill>
                <a:srgbClr val="C4E3B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74C24-D977-8948-8906-622B976A3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67" y="1114022"/>
            <a:ext cx="6900353" cy="53317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2A9121-574B-4846-9E35-CD06DA948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617" y="494675"/>
            <a:ext cx="5597115" cy="376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0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32182" y="937520"/>
            <a:ext cx="3640321" cy="117670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dirty="0">
                <a:solidFill>
                  <a:srgbClr val="C4E3B0"/>
                </a:solidFill>
              </a:rPr>
              <a:t>The function doesn’t have a concept of ‘this’ because it is no longer in the context of the class when attached as an event handler in the React component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A1CA882-5086-F14F-9F33-13EFDE750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‘this’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6CD705-67AD-F441-8F2E-A8230228F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385" y="145234"/>
            <a:ext cx="7929688" cy="6532883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6EDE47B6-C3F9-E747-B98F-5788CAB30F39}"/>
              </a:ext>
            </a:extLst>
          </p:cNvPr>
          <p:cNvSpPr/>
          <p:nvPr/>
        </p:nvSpPr>
        <p:spPr>
          <a:xfrm rot="16200000">
            <a:off x="9530266" y="2971533"/>
            <a:ext cx="1111516" cy="235125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9C2B9F-E5CE-DE4B-894C-0DEE9BFEAE7E}"/>
              </a:ext>
            </a:extLst>
          </p:cNvPr>
          <p:cNvSpPr txBox="1"/>
          <p:nvPr/>
        </p:nvSpPr>
        <p:spPr>
          <a:xfrm>
            <a:off x="9115430" y="3644854"/>
            <a:ext cx="2176313" cy="738664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Binds function to object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7313E0-53F5-5A4A-9F49-7485121B3821}"/>
              </a:ext>
            </a:extLst>
          </p:cNvPr>
          <p:cNvSpPr txBox="1"/>
          <p:nvPr/>
        </p:nvSpPr>
        <p:spPr>
          <a:xfrm>
            <a:off x="1020585" y="4095527"/>
            <a:ext cx="2263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https://codeburst.io/the-simple-rules-to-this-in-javascript-35d97f31bde3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07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725E70-2A48-3D4B-864C-EBDFD4DFD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083" y="0"/>
            <a:ext cx="86658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5F38C4-3054-3646-9C4A-690C6C843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4937" y="2095999"/>
            <a:ext cx="3021751" cy="607259"/>
          </a:xfrm>
          <a:ln>
            <a:solidFill>
              <a:schemeClr val="bg1"/>
            </a:solidFill>
          </a:ln>
        </p:spPr>
        <p:txBody>
          <a:bodyPr/>
          <a:lstStyle/>
          <a:p>
            <a:pPr algn="ctr"/>
            <a:r>
              <a:rPr lang="en-US" dirty="0"/>
              <a:t>Alternate Syntax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28D8BD1-6306-6F4E-B9AE-DB1D7051655C}"/>
              </a:ext>
            </a:extLst>
          </p:cNvPr>
          <p:cNvSpPr/>
          <p:nvPr/>
        </p:nvSpPr>
        <p:spPr>
          <a:xfrm rot="10025659">
            <a:off x="5203876" y="2561834"/>
            <a:ext cx="1474222" cy="192074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9035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AD343-293A-4BC4-912B-265E13225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Feature / Scenario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E64FE-3B1D-44C2-85B8-0947ED35F0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We want to create a page in our app that has a form where developers can post their bio.</a:t>
            </a:r>
          </a:p>
        </p:txBody>
      </p:sp>
    </p:spTree>
    <p:extLst>
      <p:ext uri="{BB962C8B-B14F-4D97-AF65-F5344CB8AC3E}">
        <p14:creationId xmlns:p14="http://schemas.microsoft.com/office/powerpoint/2010/main" val="1990183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0" y="26162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Forms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3382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8D43C-C510-114B-9A10-2C23EEF9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Controlled vs Uncontrolled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DD157-7559-EE44-8EB7-778FA47051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Controlled Form elements are controlled by React and the default HTML actions are ignored, overridden, or prevented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Uncontrolled Form elements behave as they normally would without React intervention</a:t>
            </a:r>
          </a:p>
        </p:txBody>
      </p:sp>
    </p:spTree>
    <p:extLst>
      <p:ext uri="{BB962C8B-B14F-4D97-AF65-F5344CB8AC3E}">
        <p14:creationId xmlns:p14="http://schemas.microsoft.com/office/powerpoint/2010/main" val="3036865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E1656-FF94-A148-A628-2ECC702A2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85" y="204453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Using Controlled Form Elements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AC7B6-A776-B146-ADCA-7B14EAB4C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763" y="811712"/>
            <a:ext cx="7672263" cy="6046288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653B6B6A-50AA-5B42-90E8-1D2ED1BA395A}"/>
              </a:ext>
            </a:extLst>
          </p:cNvPr>
          <p:cNvSpPr/>
          <p:nvPr/>
        </p:nvSpPr>
        <p:spPr>
          <a:xfrm rot="9135669">
            <a:off x="6384393" y="4932049"/>
            <a:ext cx="1257914" cy="174341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FB21E1-0B6B-6A46-A1F5-E9CD6D30EFDD}"/>
              </a:ext>
            </a:extLst>
          </p:cNvPr>
          <p:cNvSpPr txBox="1"/>
          <p:nvPr/>
        </p:nvSpPr>
        <p:spPr>
          <a:xfrm>
            <a:off x="7800773" y="4464657"/>
            <a:ext cx="3883231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Provide Initial value (if desired)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C198609-16F4-5547-8AD2-2A0D65B5C757}"/>
              </a:ext>
            </a:extLst>
          </p:cNvPr>
          <p:cNvSpPr/>
          <p:nvPr/>
        </p:nvSpPr>
        <p:spPr>
          <a:xfrm rot="12311284" flipV="1">
            <a:off x="7581755" y="6017048"/>
            <a:ext cx="1257914" cy="145494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892D5E-BF2D-9846-87CD-A21429BDB310}"/>
              </a:ext>
            </a:extLst>
          </p:cNvPr>
          <p:cNvSpPr txBox="1"/>
          <p:nvPr/>
        </p:nvSpPr>
        <p:spPr>
          <a:xfrm>
            <a:off x="8993497" y="6089796"/>
            <a:ext cx="2690507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Assign event handler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86AFC31-7E45-E24B-B2FB-47F98ABAB7D9}"/>
              </a:ext>
            </a:extLst>
          </p:cNvPr>
          <p:cNvSpPr/>
          <p:nvPr/>
        </p:nvSpPr>
        <p:spPr>
          <a:xfrm rot="10800000">
            <a:off x="4853046" y="3960742"/>
            <a:ext cx="870859" cy="171870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7E1E6C-309D-E84B-AD6D-470531C2AE4B}"/>
              </a:ext>
            </a:extLst>
          </p:cNvPr>
          <p:cNvSpPr txBox="1"/>
          <p:nvPr/>
        </p:nvSpPr>
        <p:spPr>
          <a:xfrm>
            <a:off x="5808706" y="3881119"/>
            <a:ext cx="4804011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Prevent default HTML form submit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09A7D18-3B33-E54F-A486-D4D4BCE815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50424" y="6459128"/>
            <a:ext cx="3150349" cy="315054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https://reactjs.org/docs/forms.html</a:t>
            </a:r>
            <a:endParaRPr lang="en-US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50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97784" y="1110941"/>
            <a:ext cx="10790325" cy="201063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>
                <a:solidFill>
                  <a:srgbClr val="C4E3B0"/>
                </a:solidFill>
              </a:rPr>
              <a:t>What if the state you need to update is in a different component than the component that is raising the event?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A1CA882-5086-F14F-9F33-13EFDE750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More on </a:t>
            </a:r>
            <a:r>
              <a:rPr lang="en-US" dirty="0" err="1"/>
              <a:t>setState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BF4609-D7C1-B949-8C78-98223D76A63C}"/>
              </a:ext>
            </a:extLst>
          </p:cNvPr>
          <p:cNvSpPr txBox="1"/>
          <p:nvPr/>
        </p:nvSpPr>
        <p:spPr>
          <a:xfrm>
            <a:off x="1403129" y="3121572"/>
            <a:ext cx="74255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Functions are first-class citizens in 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Props can be functions!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Pass event handler as prop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If the component raising event is sibling of component that contains state, raise state up to common parent component level</a:t>
            </a:r>
          </a:p>
        </p:txBody>
      </p:sp>
    </p:spTree>
    <p:extLst>
      <p:ext uri="{BB962C8B-B14F-4D97-AF65-F5344CB8AC3E}">
        <p14:creationId xmlns:p14="http://schemas.microsoft.com/office/powerpoint/2010/main" val="275351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B527-EA49-6742-8825-7DED866D2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79" y="330261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Code Along Practice – Adding a Developer Dynamically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8C8EE-9EE3-F246-91B7-3118444C6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70826" y="1137830"/>
            <a:ext cx="9213173" cy="4971139"/>
          </a:xfrm>
        </p:spPr>
        <p:txBody>
          <a:bodyPr>
            <a:normAutofit fontScale="92500" lnSpcReduction="20000"/>
          </a:bodyPr>
          <a:lstStyle/>
          <a:p>
            <a:pPr marL="742950" indent="-742950">
              <a:buAutoNum type="arabicPeriod"/>
            </a:pPr>
            <a:r>
              <a:rPr lang="en-US" dirty="0"/>
              <a:t>Create a new class component that contains a form for adding a developer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Create a method to </a:t>
            </a:r>
            <a:r>
              <a:rPr lang="en-US" dirty="0" err="1"/>
              <a:t>handleChange</a:t>
            </a:r>
            <a:r>
              <a:rPr lang="en-US" dirty="0"/>
              <a:t> of inputs.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Create method to handle the submit, . It should call update method from props which is being passed down by </a:t>
            </a:r>
            <a:r>
              <a:rPr lang="en-US" dirty="0" err="1"/>
              <a:t>App.js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Elevate state to </a:t>
            </a:r>
            <a:r>
              <a:rPr lang="en-US" dirty="0" err="1"/>
              <a:t>App.js</a:t>
            </a:r>
            <a:r>
              <a:rPr lang="en-US" dirty="0"/>
              <a:t>.  Elevate </a:t>
            </a:r>
            <a:r>
              <a:rPr lang="en-US" dirty="0" err="1"/>
              <a:t>App.js</a:t>
            </a:r>
            <a:r>
              <a:rPr lang="en-US" dirty="0"/>
              <a:t> to class component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Update the developer array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Clear the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1398B-2AB0-A442-AD24-DE8883ED62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85" y="330261"/>
            <a:ext cx="1589293" cy="158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19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84D6E8-748B-A24C-9A7A-69FCD3D67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250" y="936139"/>
            <a:ext cx="6463862" cy="59218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580" y="282964"/>
            <a:ext cx="6628229" cy="607259"/>
          </a:xfrm>
        </p:spPr>
        <p:txBody>
          <a:bodyPr/>
          <a:lstStyle/>
          <a:p>
            <a:pPr algn="ctr"/>
            <a:r>
              <a:rPr lang="en-US" dirty="0" err="1"/>
              <a:t>AddDeveloper</a:t>
            </a:r>
            <a:r>
              <a:rPr lang="en-US" dirty="0"/>
              <a:t>  Class Component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FC211-A5C6-C443-8202-FEBFCEC6DBCF}"/>
              </a:ext>
            </a:extLst>
          </p:cNvPr>
          <p:cNvSpPr txBox="1"/>
          <p:nvPr/>
        </p:nvSpPr>
        <p:spPr>
          <a:xfrm>
            <a:off x="7473199" y="5580993"/>
            <a:ext cx="310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Handles change for every 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43038-3AD1-CD49-AAED-19B978190E60}"/>
              </a:ext>
            </a:extLst>
          </p:cNvPr>
          <p:cNvSpPr txBox="1"/>
          <p:nvPr/>
        </p:nvSpPr>
        <p:spPr>
          <a:xfrm>
            <a:off x="7745793" y="3073900"/>
            <a:ext cx="251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Initial empty form state</a:t>
            </a:r>
          </a:p>
        </p:txBody>
      </p:sp>
    </p:spTree>
    <p:extLst>
      <p:ext uri="{BB962C8B-B14F-4D97-AF65-F5344CB8AC3E}">
        <p14:creationId xmlns:p14="http://schemas.microsoft.com/office/powerpoint/2010/main" val="4030684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E82530-872E-644C-8794-C3A4A3E75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580" y="923044"/>
            <a:ext cx="6266720" cy="57213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580" y="282964"/>
            <a:ext cx="6628229" cy="607259"/>
          </a:xfrm>
        </p:spPr>
        <p:txBody>
          <a:bodyPr/>
          <a:lstStyle/>
          <a:p>
            <a:pPr algn="ctr"/>
            <a:r>
              <a:rPr lang="en-US" dirty="0" err="1"/>
              <a:t>AddDeveloper</a:t>
            </a:r>
            <a:r>
              <a:rPr lang="en-US" dirty="0"/>
              <a:t>  Class Component (continued)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43038-3AD1-CD49-AAED-19B978190E60}"/>
              </a:ext>
            </a:extLst>
          </p:cNvPr>
          <p:cNvSpPr txBox="1"/>
          <p:nvPr/>
        </p:nvSpPr>
        <p:spPr>
          <a:xfrm>
            <a:off x="8330108" y="1136643"/>
            <a:ext cx="3279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Call </a:t>
            </a:r>
            <a:r>
              <a:rPr lang="en-US" dirty="0" err="1">
                <a:solidFill>
                  <a:schemeClr val="bg1"/>
                </a:solidFill>
              </a:rPr>
              <a:t>addDeveloper</a:t>
            </a:r>
            <a:r>
              <a:rPr lang="en-US" dirty="0">
                <a:solidFill>
                  <a:schemeClr val="bg1"/>
                </a:solidFill>
              </a:rPr>
              <a:t> from props which is getting passed down from </a:t>
            </a:r>
            <a:r>
              <a:rPr lang="en-US" dirty="0" err="1">
                <a:solidFill>
                  <a:schemeClr val="bg1"/>
                </a:solidFill>
              </a:rPr>
              <a:t>App.js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051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89F777-D160-934E-B94F-AA47844E4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2466"/>
            <a:ext cx="12192000" cy="41130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580" y="282964"/>
            <a:ext cx="6628229" cy="607259"/>
          </a:xfrm>
        </p:spPr>
        <p:txBody>
          <a:bodyPr/>
          <a:lstStyle/>
          <a:p>
            <a:pPr algn="ctr"/>
            <a:r>
              <a:rPr lang="en-US" dirty="0"/>
              <a:t> </a:t>
            </a:r>
            <a:r>
              <a:rPr lang="en-US" dirty="0" err="1"/>
              <a:t>AddDeveloper</a:t>
            </a:r>
            <a:r>
              <a:rPr lang="en-US" dirty="0"/>
              <a:t>  Class Component (continued)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D98481-BACA-7F49-BE76-2CB424B01D56}"/>
              </a:ext>
            </a:extLst>
          </p:cNvPr>
          <p:cNvSpPr txBox="1"/>
          <p:nvPr/>
        </p:nvSpPr>
        <p:spPr>
          <a:xfrm>
            <a:off x="7983267" y="1546546"/>
            <a:ext cx="3279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className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htmlFor</a:t>
            </a:r>
            <a:r>
              <a:rPr lang="en-US" dirty="0">
                <a:solidFill>
                  <a:schemeClr val="bg1"/>
                </a:solidFill>
              </a:rPr>
              <a:t> are JSX representations of class and for</a:t>
            </a:r>
          </a:p>
        </p:txBody>
      </p:sp>
    </p:spTree>
    <p:extLst>
      <p:ext uri="{BB962C8B-B14F-4D97-AF65-F5344CB8AC3E}">
        <p14:creationId xmlns:p14="http://schemas.microsoft.com/office/powerpoint/2010/main" val="1758657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580" y="282964"/>
            <a:ext cx="6628229" cy="607259"/>
          </a:xfrm>
        </p:spPr>
        <p:txBody>
          <a:bodyPr/>
          <a:lstStyle/>
          <a:p>
            <a:pPr algn="ctr"/>
            <a:r>
              <a:rPr lang="en-US" dirty="0" err="1"/>
              <a:t>AddDeveloper</a:t>
            </a:r>
            <a:r>
              <a:rPr lang="en-US" dirty="0"/>
              <a:t>  Class Component (continued)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08EE31-E1A2-F343-9A21-56409138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0050"/>
            <a:ext cx="12192000" cy="274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90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App.js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1C07D3-0F4D-2D4C-8F50-CC01DCD9B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345" y="1225331"/>
            <a:ext cx="88011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22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7999" y="1137830"/>
            <a:ext cx="11176004" cy="3638451"/>
          </a:xfrm>
        </p:spPr>
        <p:txBody>
          <a:bodyPr>
            <a:normAutofit/>
          </a:bodyPr>
          <a:lstStyle/>
          <a:p>
            <a:r>
              <a:rPr lang="en-US" sz="2400" dirty="0"/>
              <a:t>At the end this 120 min session, you will be able to</a:t>
            </a:r>
          </a:p>
          <a:p>
            <a:endParaRPr lang="en-US" sz="2400" dirty="0"/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Handle DOM events with React components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Update the state of a component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Describe the rules of ‘this’ as applied to binding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Create a form and handle its change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864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C219D2-33B5-2849-AE57-4251535E5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907" y="1008590"/>
            <a:ext cx="7023204" cy="58494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2. Add Component to App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938902-F0E0-7443-A2D8-CAF766F1ECDC}"/>
              </a:ext>
            </a:extLst>
          </p:cNvPr>
          <p:cNvCxnSpPr>
            <a:cxnSpLocks/>
          </p:cNvCxnSpPr>
          <p:nvPr/>
        </p:nvCxnSpPr>
        <p:spPr>
          <a:xfrm flipH="1">
            <a:off x="8970216" y="4729655"/>
            <a:ext cx="410267" cy="109356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DCF115-6FC8-1343-88E0-DCBAB1433B96}"/>
              </a:ext>
            </a:extLst>
          </p:cNvPr>
          <p:cNvSpPr txBox="1"/>
          <p:nvPr/>
        </p:nvSpPr>
        <p:spPr>
          <a:xfrm>
            <a:off x="9064991" y="3694877"/>
            <a:ext cx="2654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Pass </a:t>
            </a:r>
            <a:r>
              <a:rPr lang="en-US" sz="2400" dirty="0" err="1">
                <a:solidFill>
                  <a:schemeClr val="bg1"/>
                </a:solidFill>
              </a:rPr>
              <a:t>addDeveloper</a:t>
            </a:r>
            <a:r>
              <a:rPr lang="en-US" sz="2400" dirty="0">
                <a:solidFill>
                  <a:schemeClr val="bg1"/>
                </a:solidFill>
              </a:rPr>
              <a:t> as prop</a:t>
            </a:r>
          </a:p>
        </p:txBody>
      </p:sp>
    </p:spTree>
    <p:extLst>
      <p:ext uri="{BB962C8B-B14F-4D97-AF65-F5344CB8AC3E}">
        <p14:creationId xmlns:p14="http://schemas.microsoft.com/office/powerpoint/2010/main" val="140427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DisplayBios</a:t>
            </a:r>
            <a:r>
              <a:rPr lang="en-US" dirty="0"/>
              <a:t> Converted to Functional Component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EC4EE-E34D-8448-A486-7A4876CF2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812"/>
            <a:ext cx="12192000" cy="43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0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75EBF9-83DD-E046-A1C3-D8135DF59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955" y="-1"/>
            <a:ext cx="6246679" cy="69525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E3022D-5A8B-774C-B7F5-C80BA0A83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19894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468" y="457200"/>
            <a:ext cx="9354206" cy="607259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Finished product</a:t>
            </a:r>
          </a:p>
        </p:txBody>
      </p:sp>
    </p:spTree>
    <p:extLst>
      <p:ext uri="{BB962C8B-B14F-4D97-AF65-F5344CB8AC3E}">
        <p14:creationId xmlns:p14="http://schemas.microsoft.com/office/powerpoint/2010/main" val="1824933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On Your Own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5418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B86F7-7E54-CF4E-93ED-2C7C8AB57865}"/>
              </a:ext>
            </a:extLst>
          </p:cNvPr>
          <p:cNvSpPr txBox="1">
            <a:spLocks/>
          </p:cNvSpPr>
          <p:nvPr/>
        </p:nvSpPr>
        <p:spPr>
          <a:xfrm>
            <a:off x="497779" y="330261"/>
            <a:ext cx="11186220" cy="6072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On Your Own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5EAA6-999F-B144-979E-52A1424EE3D8}"/>
              </a:ext>
            </a:extLst>
          </p:cNvPr>
          <p:cNvSpPr txBox="1">
            <a:spLocks/>
          </p:cNvSpPr>
          <p:nvPr/>
        </p:nvSpPr>
        <p:spPr>
          <a:xfrm>
            <a:off x="1371231" y="1670265"/>
            <a:ext cx="9213173" cy="18252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</a:t>
            </a:r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https://github.com/Cognizant-React/todos-react</a:t>
            </a:r>
            <a:endParaRPr lang="en-US" dirty="0">
              <a:solidFill>
                <a:srgbClr val="FFC000"/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 the instructions in the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README.md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to complete the project.</a:t>
            </a:r>
          </a:p>
        </p:txBody>
      </p:sp>
    </p:spTree>
    <p:extLst>
      <p:ext uri="{BB962C8B-B14F-4D97-AF65-F5344CB8AC3E}">
        <p14:creationId xmlns:p14="http://schemas.microsoft.com/office/powerpoint/2010/main" val="391849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6730" y="18148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Review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9BFFD5-501D-424A-804E-56C0D59D6638}"/>
              </a:ext>
            </a:extLst>
          </p:cNvPr>
          <p:cNvSpPr txBox="1"/>
          <p:nvPr/>
        </p:nvSpPr>
        <p:spPr>
          <a:xfrm>
            <a:off x="614555" y="1498600"/>
            <a:ext cx="11186220" cy="3352800"/>
          </a:xfrm>
          <a:prstGeom prst="rect">
            <a:avLst/>
          </a:prstGeom>
        </p:spPr>
        <p:txBody>
          <a:bodyPr vert="horz">
            <a:normAutofit/>
          </a:bodyPr>
          <a:lstStyle>
            <a:defPPr>
              <a:defRPr lang="en-US"/>
            </a:defPPr>
            <a:lvl1pPr indent="0" defTabSz="457200">
              <a:spcBef>
                <a:spcPct val="20000"/>
              </a:spcBef>
              <a:buFont typeface="Arial"/>
              <a:buNone/>
              <a:defRPr sz="2800" baseline="0">
                <a:solidFill>
                  <a:schemeClr val="bg2"/>
                </a:solidFill>
              </a:defRPr>
            </a:lvl1pPr>
            <a:lvl2pPr marL="228600" indent="-2270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2pPr>
            <a:lvl3pPr marL="287338" indent="-166688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>
                <a:solidFill>
                  <a:schemeClr val="bg2"/>
                </a:solidFill>
              </a:defRPr>
            </a:lvl3pPr>
            <a:lvl4pPr marL="393700" indent="-1762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>
                <a:solidFill>
                  <a:schemeClr val="bg2"/>
                </a:solidFill>
              </a:defRPr>
            </a:lvl4pPr>
            <a:lvl5pPr marL="512763" indent="-1762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>
                <a:solidFill>
                  <a:schemeClr val="bg2"/>
                </a:solidFill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Event Handling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Updating State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Binding and ‘this’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Forms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476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62400" y="76200"/>
            <a:ext cx="3454400" cy="628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23"/>
              </a:lnSpc>
            </a:pP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 Check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685800"/>
            <a:ext cx="11277600" cy="5202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 marL="457189" indent="-457189">
              <a:spcAft>
                <a:spcPts val="800"/>
              </a:spcAft>
              <a:buFont typeface="+mj-lt"/>
              <a:buAutoNum type="arabi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Which of these are applicable in the context of React?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 React uses virtual DOM which represents the react elements, state and so on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II In React, state is immutable and can be updated with </a:t>
            </a:r>
            <a:r>
              <a:rPr lang="en-US" sz="1867" dirty="0" err="1">
                <a:solidFill>
                  <a:schemeClr val="bg1">
                    <a:lumMod val="85000"/>
                  </a:schemeClr>
                </a:solidFill>
              </a:rPr>
              <a:t>setState</a:t>
            </a: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 method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III In React, props are mutable.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IV React can be rendered on server side</a:t>
            </a:r>
          </a:p>
          <a:p>
            <a:pPr marL="457189" indent="-457189">
              <a:buFont typeface="+mj-lt"/>
              <a:buAutoNum type="arabicPeriod"/>
            </a:pPr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I, II, III, and IV</a:t>
            </a: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 and III</a:t>
            </a: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 and II</a:t>
            </a: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I, II, and IV</a:t>
            </a:r>
          </a:p>
          <a:p>
            <a:pPr marL="457189" indent="-457189">
              <a:buFont typeface="+mj-lt"/>
              <a:buAutoNum type="arabicPeriod"/>
            </a:pPr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  <a:latin typeface="Merriweather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2" t="18144" r="27671" b="16102"/>
          <a:stretch/>
        </p:blipFill>
        <p:spPr>
          <a:xfrm>
            <a:off x="10261600" y="4294688"/>
            <a:ext cx="1887256" cy="25887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8500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62400" y="76200"/>
            <a:ext cx="3454400" cy="628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23"/>
              </a:lnSpc>
            </a:pP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 Check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685800"/>
            <a:ext cx="11277600" cy="5202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2.   Which of these are applicable in the context of React state?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 State is the single source of truth in react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II When state changes it is always guaranteed that render method is called.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III Passing state as props follows top-down data flow.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IV </a:t>
            </a:r>
            <a:r>
              <a:rPr lang="en-US" sz="1867" dirty="0" err="1">
                <a:solidFill>
                  <a:schemeClr val="bg1">
                    <a:lumMod val="85000"/>
                  </a:schemeClr>
                </a:solidFill>
              </a:rPr>
              <a:t>setState</a:t>
            </a: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() can be used </a:t>
            </a:r>
            <a:r>
              <a:rPr lang="en-US" sz="1867">
                <a:solidFill>
                  <a:schemeClr val="bg1">
                    <a:lumMod val="85000"/>
                  </a:schemeClr>
                </a:solidFill>
              </a:rPr>
              <a:t>in render() </a:t>
            </a: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method to update state.</a:t>
            </a:r>
          </a:p>
          <a:p>
            <a:pPr marL="457189" indent="-457189">
              <a:buFont typeface="+mj-lt"/>
              <a:buAutoNum type="arabicPeriod"/>
            </a:pPr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I, II, and III</a:t>
            </a: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 and III</a:t>
            </a: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 and II</a:t>
            </a: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I, II, III, and IV</a:t>
            </a:r>
          </a:p>
          <a:p>
            <a:pPr marL="457189" indent="-457189">
              <a:buFont typeface="+mj-lt"/>
              <a:buAutoNum type="arabicPeriod"/>
            </a:pPr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  <a:latin typeface="Merriweather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2" t="18144" r="27671" b="16102"/>
          <a:stretch/>
        </p:blipFill>
        <p:spPr>
          <a:xfrm>
            <a:off x="10261600" y="4294688"/>
            <a:ext cx="1887256" cy="25887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54620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7999" y="1137830"/>
            <a:ext cx="11176004" cy="3638451"/>
          </a:xfrm>
        </p:spPr>
        <p:txBody>
          <a:bodyPr>
            <a:normAutofit/>
          </a:bodyPr>
          <a:lstStyle/>
          <a:p>
            <a:r>
              <a:rPr lang="en-US" sz="2400" dirty="0"/>
              <a:t>At the end this 120 min session, you will be able to</a:t>
            </a:r>
          </a:p>
          <a:p>
            <a:endParaRPr lang="en-US" sz="2400" dirty="0"/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Handle DOM events with React components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Update the state of a component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Describe the rules of ‘this’ as applied to binding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Create a form and handle its change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338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E2D3F"/>
            </a:gs>
            <a:gs pos="100000">
              <a:srgbClr val="0A0D1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are the challenges to the way React events </a:t>
            </a:r>
            <a:r>
              <a:rPr lang="en-US"/>
              <a:t>are handled?</a:t>
            </a:r>
            <a:endParaRPr lang="en-US" dirty="0"/>
          </a:p>
          <a:p>
            <a:r>
              <a:rPr lang="en-US" dirty="0"/>
              <a:t>What are the benefits?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9365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756779" y="1530752"/>
            <a:ext cx="8521540" cy="2431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Benefits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rgbClr val="C4E3B0"/>
                </a:solidFill>
              </a:rPr>
              <a:t>Must-know for React development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rgbClr val="C4E3B0"/>
                </a:solidFill>
              </a:rPr>
              <a:t>State changes often in applications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rgbClr val="C4E3B0"/>
                </a:solidFill>
              </a:rPr>
              <a:t>State changes are often a result of events that a user raises in the DOM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9693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17601" y="1600200"/>
            <a:ext cx="4821529" cy="914400"/>
          </a:xfrm>
        </p:spPr>
        <p:txBody>
          <a:bodyPr>
            <a:noAutofit/>
          </a:bodyPr>
          <a:lstStyle/>
          <a:p>
            <a:r>
              <a:rPr lang="en-US" sz="5867" dirty="0">
                <a:solidFill>
                  <a:schemeClr val="bg1">
                    <a:lumMod val="85000"/>
                  </a:schemeClr>
                </a:solidFill>
              </a:rPr>
              <a:t>Thank You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603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949873-B026-DD4B-B8B8-08C27A5F86AB}"/>
              </a:ext>
            </a:extLst>
          </p:cNvPr>
          <p:cNvSpPr/>
          <p:nvPr/>
        </p:nvSpPr>
        <p:spPr>
          <a:xfrm>
            <a:off x="1895676" y="1704372"/>
            <a:ext cx="8521540" cy="2513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Key Topics</a:t>
            </a:r>
            <a:endParaRPr lang="en-US" sz="2800" dirty="0">
              <a:solidFill>
                <a:srgbClr val="C4E3B0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Event Handling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Update State with </a:t>
            </a:r>
            <a:r>
              <a:rPr lang="en-US" sz="2800" dirty="0" err="1">
                <a:solidFill>
                  <a:srgbClr val="C4E3B0"/>
                </a:solidFill>
              </a:rPr>
              <a:t>setState</a:t>
            </a:r>
            <a:r>
              <a:rPr lang="en-US" sz="2800" dirty="0">
                <a:solidFill>
                  <a:srgbClr val="C4E3B0"/>
                </a:solidFill>
              </a:rPr>
              <a:t>()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Binding and ‘this’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Forms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7859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0" y="26162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Event Handling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4585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763D6-E62B-8A45-80CE-AF99BF211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Events in React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BBFAF-82FE-E04C-8892-45F5559A30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Use regular DOM event names in camelCase as a prop name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Set to regular function Or use fat arrow syntax</a:t>
            </a:r>
          </a:p>
        </p:txBody>
      </p:sp>
    </p:spTree>
    <p:extLst>
      <p:ext uri="{BB962C8B-B14F-4D97-AF65-F5344CB8AC3E}">
        <p14:creationId xmlns:p14="http://schemas.microsoft.com/office/powerpoint/2010/main" val="4260133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D998558-735C-034C-8E66-B45651019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839" y="0"/>
            <a:ext cx="889321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A8C62F-3DAE-924D-95F6-368DCAED037F}"/>
              </a:ext>
            </a:extLst>
          </p:cNvPr>
          <p:cNvSpPr txBox="1"/>
          <p:nvPr/>
        </p:nvSpPr>
        <p:spPr>
          <a:xfrm>
            <a:off x="8059470" y="6198518"/>
            <a:ext cx="2251946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Since JSX, use { }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18B9904-E4DE-9A45-9F0E-1CF862957466}"/>
              </a:ext>
            </a:extLst>
          </p:cNvPr>
          <p:cNvSpPr/>
          <p:nvPr/>
        </p:nvSpPr>
        <p:spPr>
          <a:xfrm rot="16200000">
            <a:off x="4546793" y="5513122"/>
            <a:ext cx="510395" cy="280098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910583-075C-BD41-8573-3FE0C205B59E}"/>
              </a:ext>
            </a:extLst>
          </p:cNvPr>
          <p:cNvSpPr txBox="1"/>
          <p:nvPr/>
        </p:nvSpPr>
        <p:spPr>
          <a:xfrm>
            <a:off x="3587802" y="6013852"/>
            <a:ext cx="2378283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camelCase </a:t>
            </a:r>
            <a:r>
              <a:rPr lang="en-US" sz="2400" dirty="0" err="1">
                <a:solidFill>
                  <a:schemeClr val="bg1"/>
                </a:solidFill>
              </a:rPr>
              <a:t>onClick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B8F7182-F46D-5C48-970D-CF03D43390BF}"/>
              </a:ext>
            </a:extLst>
          </p:cNvPr>
          <p:cNvSpPr/>
          <p:nvPr/>
        </p:nvSpPr>
        <p:spPr>
          <a:xfrm rot="14093368">
            <a:off x="7170946" y="5723253"/>
            <a:ext cx="911563" cy="223940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16201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6F744-2566-1645-8F36-D7B8B3720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Launched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65DD3A-9F84-4141-B13E-59C5B1E65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375" y="2116006"/>
            <a:ext cx="8027039" cy="247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680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8394</TotalTime>
  <Words>967</Words>
  <Application>Microsoft Macintosh PowerPoint</Application>
  <PresentationFormat>Widescreen</PresentationFormat>
  <Paragraphs>157</Paragraphs>
  <Slides>40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Calibri</vt:lpstr>
      <vt:lpstr>Calibri Light</vt:lpstr>
      <vt:lpstr>Courier New</vt:lpstr>
      <vt:lpstr>Merriweather Sans</vt:lpstr>
      <vt:lpstr>Segoe UI</vt:lpstr>
      <vt:lpstr>Times New Roman</vt:lpstr>
      <vt:lpstr>Wingdings</vt:lpstr>
      <vt:lpstr>Office Theme</vt:lpstr>
      <vt:lpstr>PowerPoint Presentation</vt:lpstr>
      <vt:lpstr>App Feature / Scenario</vt:lpstr>
      <vt:lpstr>Course Objective:</vt:lpstr>
      <vt:lpstr>PowerPoint Presentation</vt:lpstr>
      <vt:lpstr>PowerPoint Presentation</vt:lpstr>
      <vt:lpstr>PowerPoint Presentation</vt:lpstr>
      <vt:lpstr>Handling Events in React</vt:lpstr>
      <vt:lpstr>PowerPoint Presentation</vt:lpstr>
      <vt:lpstr>Launched</vt:lpstr>
      <vt:lpstr>https://reactjs.org/docs/events.html</vt:lpstr>
      <vt:lpstr>PowerPoint Presentation</vt:lpstr>
      <vt:lpstr>Update State with setState()</vt:lpstr>
      <vt:lpstr>Why?</vt:lpstr>
      <vt:lpstr>PowerPoint Presentation</vt:lpstr>
      <vt:lpstr>PowerPoint Presentation</vt:lpstr>
      <vt:lpstr>PowerPoint Presentation</vt:lpstr>
      <vt:lpstr>PowerPoint Presentation</vt:lpstr>
      <vt:lpstr>Binding ‘this’</vt:lpstr>
      <vt:lpstr>Alternate Syntax</vt:lpstr>
      <vt:lpstr>PowerPoint Presentation</vt:lpstr>
      <vt:lpstr>Controlled vs Uncontrolled</vt:lpstr>
      <vt:lpstr>Using Controlled Form Elements</vt:lpstr>
      <vt:lpstr>More on setState</vt:lpstr>
      <vt:lpstr>Code Along Practice – Adding a Developer Dynamically</vt:lpstr>
      <vt:lpstr>AddDeveloper  Class Component</vt:lpstr>
      <vt:lpstr>AddDeveloper  Class Component (continued)</vt:lpstr>
      <vt:lpstr> AddDeveloper  Class Component (continued)</vt:lpstr>
      <vt:lpstr>AddDeveloper  Class Component (continued)</vt:lpstr>
      <vt:lpstr>App.js</vt:lpstr>
      <vt:lpstr>2. Add Component to App</vt:lpstr>
      <vt:lpstr>DisplayBios Converted to Functional Component</vt:lpstr>
      <vt:lpstr>Finished product</vt:lpstr>
      <vt:lpstr>PowerPoint Presentation</vt:lpstr>
      <vt:lpstr>PowerPoint Presentation</vt:lpstr>
      <vt:lpstr>Review</vt:lpstr>
      <vt:lpstr>PowerPoint Presentation</vt:lpstr>
      <vt:lpstr>PowerPoint Presentation</vt:lpstr>
      <vt:lpstr>Course Objective: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Monroe, Jason (Cognizant)</dc:creator>
  <cp:lastModifiedBy>Monroe, Jason (Cognizant)</cp:lastModifiedBy>
  <cp:revision>75</cp:revision>
  <dcterms:created xsi:type="dcterms:W3CDTF">2019-12-05T00:16:50Z</dcterms:created>
  <dcterms:modified xsi:type="dcterms:W3CDTF">2020-03-18T13:47:23Z</dcterms:modified>
</cp:coreProperties>
</file>